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sldIdLst>
    <p:sldId id="285" r:id="rId2"/>
    <p:sldId id="282" r:id="rId3"/>
    <p:sldId id="288" r:id="rId4"/>
    <p:sldId id="292" r:id="rId5"/>
    <p:sldId id="293" r:id="rId6"/>
    <p:sldId id="323" r:id="rId7"/>
    <p:sldId id="322" r:id="rId8"/>
    <p:sldId id="331" r:id="rId9"/>
    <p:sldId id="332" r:id="rId10"/>
    <p:sldId id="327" r:id="rId11"/>
    <p:sldId id="333" r:id="rId12"/>
    <p:sldId id="326" r:id="rId13"/>
    <p:sldId id="328" r:id="rId14"/>
    <p:sldId id="329" r:id="rId15"/>
    <p:sldId id="270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256E87A1-2834-4774-8E28-95D331624CA6}">
          <p14:sldIdLst/>
        </p14:section>
        <p14:section name="封面" id="{380F1441-FBFB-48A1-B03B-60B883E28EE7}">
          <p14:sldIdLst>
            <p14:sldId id="285"/>
          </p14:sldIdLst>
        </p14:section>
        <p14:section name="目录" id="{D517B76A-CA64-B649-807D-8E29EA2839DA}">
          <p14:sldIdLst>
            <p14:sldId id="282"/>
          </p14:sldIdLst>
        </p14:section>
        <p14:section name="内容页" id="{1F8F125F-01C4-1146-B25A-22C17BA09A99}">
          <p14:sldIdLst>
            <p14:sldId id="288"/>
            <p14:sldId id="292"/>
            <p14:sldId id="293"/>
            <p14:sldId id="323"/>
            <p14:sldId id="322"/>
            <p14:sldId id="331"/>
            <p14:sldId id="332"/>
            <p14:sldId id="327"/>
            <p14:sldId id="333"/>
            <p14:sldId id="326"/>
            <p14:sldId id="328"/>
            <p14:sldId id="329"/>
          </p14:sldIdLst>
        </p14:section>
        <p14:section name="结尾" id="{8B395627-23D2-4DAE-B0B4-80D401D86D2E}">
          <p14:sldIdLst>
            <p14:sldId id="270"/>
          </p14:sldIdLst>
        </p14:section>
        <p14:section name="设计规范" id="{E06B4274-D9E7-44C6-BC37-D3AB94E9E3E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6" userDrawn="1">
          <p15:clr>
            <a:srgbClr val="A4A3A4"/>
          </p15:clr>
        </p15:guide>
        <p15:guide id="2" pos="37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 H" initials="C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262626"/>
    <a:srgbClr val="772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1" autoAdjust="0"/>
    <p:restoredTop sz="96405"/>
  </p:normalViewPr>
  <p:slideViewPr>
    <p:cSldViewPr snapToGrid="0" snapToObjects="1" showGuides="1">
      <p:cViewPr varScale="1">
        <p:scale>
          <a:sx n="108" d="100"/>
          <a:sy n="108" d="100"/>
        </p:scale>
        <p:origin x="92" y="184"/>
      </p:cViewPr>
      <p:guideLst>
        <p:guide orient="horz" pos="2186"/>
        <p:guide pos="3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FC520-B601-2148-876B-009DD977CB72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55C49-7AB4-BB4D-BFDF-6A908836B9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1264" y="3888699"/>
            <a:ext cx="5799600" cy="4064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kumimoji="1" lang="zh-CN" alt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41D7-C0C8-B94A-8317-BF1D08024E63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5" name="页脚占位符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doublelin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41264" y="3888699"/>
            <a:ext cx="5799600" cy="406400"/>
          </a:xfrm>
          <a:prstGeom prst="rect">
            <a:avLst/>
          </a:prstGeom>
        </p:spPr>
      </p:pic>
      <p:pic>
        <p:nvPicPr>
          <p:cNvPr id="10" name="triangle"/>
          <p:cNvPicPr>
            <a:picLocks noChangeAspect="1"/>
          </p:cNvPicPr>
          <p:nvPr userDrawn="1"/>
        </p:nvPicPr>
        <p:blipFill>
          <a:blip r:embed="rId4">
            <a:alphaModFix amt="86000"/>
          </a:blip>
          <a:srcRect/>
          <a:stretch>
            <a:fillRect/>
          </a:stretch>
        </p:blipFill>
        <p:spPr>
          <a:xfrm>
            <a:off x="882464" y="2721679"/>
            <a:ext cx="558800" cy="368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1264" y="2565345"/>
            <a:ext cx="5799600" cy="13248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1" lang="zh-CN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单击此处编辑母版标题</a:t>
            </a:r>
            <a:br>
              <a:rPr kumimoji="1" lang="en-US" altLang="zh-CN" dirty="0"/>
            </a:br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尽量回车保证标题为两行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桌子, 食物, 建筑, 前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" y="0"/>
            <a:ext cx="12191388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/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>
            <a:fillRect/>
          </a:stretch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3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.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58812"/>
            <a:ext cx="8564880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5860" y="1363981"/>
            <a:ext cx="9791700" cy="45339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760" y="1463041"/>
            <a:ext cx="6065520" cy="443484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658812"/>
            <a:ext cx="6583681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7421881" y="990600"/>
            <a:ext cx="3749675" cy="49069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成员介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图片占位符 49"/>
          <p:cNvSpPr>
            <a:spLocks noGrp="1"/>
          </p:cNvSpPr>
          <p:nvPr>
            <p:ph type="pic" sz="quarter" idx="23"/>
          </p:nvPr>
        </p:nvSpPr>
        <p:spPr>
          <a:xfrm>
            <a:off x="1863725" y="1939925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1" name="图片占位符 49"/>
          <p:cNvSpPr>
            <a:spLocks noGrp="1"/>
          </p:cNvSpPr>
          <p:nvPr>
            <p:ph type="pic" sz="quarter" idx="24"/>
          </p:nvPr>
        </p:nvSpPr>
        <p:spPr>
          <a:xfrm>
            <a:off x="5102783" y="1939539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2" name="图片占位符 49"/>
          <p:cNvSpPr>
            <a:spLocks noGrp="1"/>
          </p:cNvSpPr>
          <p:nvPr>
            <p:ph type="pic" sz="quarter" idx="25"/>
          </p:nvPr>
        </p:nvSpPr>
        <p:spPr>
          <a:xfrm>
            <a:off x="8511279" y="1927776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70211" y="254092"/>
            <a:ext cx="10515600" cy="13255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1" lang="zh-CN" altLang="en-US" sz="3000" b="1" kern="1200" dirty="0">
                <a:solidFill>
                  <a:schemeClr val="bg1">
                    <a:lumMod val="95000"/>
                  </a:schemeClr>
                </a:solidFill>
                <a:latin typeface="PingFang SC Semibold" pitchFamily="34" charset="-122"/>
                <a:ea typeface="PingFang SC Semibold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000" b="1" dirty="0">
                <a:solidFill>
                  <a:schemeClr val="bg1">
                    <a:lumMod val="95000"/>
                  </a:schemeClr>
                </a:solidFill>
                <a:latin typeface="PingFang SC Semibold" pitchFamily="34" charset="-122"/>
                <a:ea typeface="PingFang SC Semibold" pitchFamily="34" charset="-122"/>
              </a:rPr>
              <a:t>团队介绍 </a:t>
            </a:r>
            <a:r>
              <a:rPr kumimoji="1" lang="en-US" altLang="zh-CN" sz="3000" b="1" dirty="0">
                <a:solidFill>
                  <a:schemeClr val="bg1">
                    <a:lumMod val="95000"/>
                  </a:schemeClr>
                </a:solidFill>
                <a:latin typeface="PingFang SC Semibold" pitchFamily="34" charset="-122"/>
                <a:ea typeface="PingFang SC Semibold" pitchFamily="34" charset="-122"/>
              </a:rPr>
              <a:t>Team Introduction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3113-99F0-E94F-B43B-C597B50D8210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32560" y="4140944"/>
            <a:ext cx="165100" cy="762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62648" y="4140944"/>
            <a:ext cx="165100" cy="762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06492" y="4140944"/>
            <a:ext cx="165100" cy="76200"/>
          </a:xfrm>
          <a:prstGeom prst="rect">
            <a:avLst/>
          </a:prstGeom>
        </p:spPr>
      </p:pic>
      <p:sp>
        <p:nvSpPr>
          <p:cNvPr id="38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2376000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5" hasCustomPrompt="1"/>
          </p:nvPr>
        </p:nvSpPr>
        <p:spPr>
          <a:xfrm>
            <a:off x="1533600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6" hasCustomPrompt="1"/>
          </p:nvPr>
        </p:nvSpPr>
        <p:spPr>
          <a:xfrm>
            <a:off x="2530800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3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896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4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4869496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5" name="文本占位符 41"/>
          <p:cNvSpPr>
            <a:spLocks noGrp="1"/>
          </p:cNvSpPr>
          <p:nvPr>
            <p:ph type="body" sz="quarter" idx="19" hasCustomPrompt="1"/>
          </p:nvPr>
        </p:nvSpPr>
        <p:spPr>
          <a:xfrm>
            <a:off x="5866696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6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9047792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7" name="文本占位符 39"/>
          <p:cNvSpPr>
            <a:spLocks noGrp="1"/>
          </p:cNvSpPr>
          <p:nvPr>
            <p:ph type="body" sz="quarter" idx="21" hasCustomPrompt="1"/>
          </p:nvPr>
        </p:nvSpPr>
        <p:spPr>
          <a:xfrm>
            <a:off x="8205392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8" name="文本占位符 41"/>
          <p:cNvSpPr>
            <a:spLocks noGrp="1"/>
          </p:cNvSpPr>
          <p:nvPr>
            <p:ph type="body" sz="quarter" idx="22" hasCustomPrompt="1"/>
          </p:nvPr>
        </p:nvSpPr>
        <p:spPr>
          <a:xfrm>
            <a:off x="9202592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695700" y="0"/>
            <a:ext cx="84963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82563" y="3708418"/>
            <a:ext cx="3323559" cy="369332"/>
            <a:chOff x="182563" y="3708418"/>
            <a:chExt cx="3323559" cy="369332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2563" y="3708418"/>
              <a:ext cx="1619379" cy="36933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53384" y="3708418"/>
              <a:ext cx="1619379" cy="36933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86743" y="3708418"/>
              <a:ext cx="1619379" cy="36933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563" y="2095500"/>
            <a:ext cx="3313111" cy="1600200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82563" y="3724275"/>
            <a:ext cx="3313111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641A3-6D39-F940-B66C-A887D1678868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118" y="6200793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混排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1200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11200" y="1335314"/>
            <a:ext cx="5613714" cy="18723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024914" y="651600"/>
            <a:ext cx="4328886" cy="5400721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8034-5D67-F54D-A7F5-BFC321FAE862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055687" y="3429771"/>
            <a:ext cx="5040313" cy="26225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排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1511" y="772847"/>
            <a:ext cx="9368978" cy="758776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93AF-CC2D-5C4B-B4E7-44AD3337F2AE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>
          <a:xfrm>
            <a:off x="1411287" y="1668463"/>
            <a:ext cx="9369201" cy="10747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8821" y="6193411"/>
            <a:ext cx="2032000" cy="139700"/>
          </a:xfrm>
          <a:prstGeom prst="rect">
            <a:avLst/>
          </a:prstGeom>
        </p:spPr>
      </p:pic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1131888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/>
          <p:cNvSpPr>
            <a:spLocks noGrp="1"/>
          </p:cNvSpPr>
          <p:nvPr>
            <p:ph type="pic" sz="quarter" idx="15"/>
          </p:nvPr>
        </p:nvSpPr>
        <p:spPr>
          <a:xfrm>
            <a:off x="9049800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6410496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8"/>
          <p:cNvSpPr>
            <a:spLocks noGrp="1"/>
          </p:cNvSpPr>
          <p:nvPr>
            <p:ph type="pic" sz="quarter" idx="17"/>
          </p:nvPr>
        </p:nvSpPr>
        <p:spPr>
          <a:xfrm>
            <a:off x="3771192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32000" cy="365125"/>
          </a:xfrm>
        </p:spPr>
        <p:txBody>
          <a:bodyPr/>
          <a:lstStyle/>
          <a:p>
            <a:fld id="{F2843113-99F0-E94F-B43B-C597B50D8210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32229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sz="half" idx="1"/>
          </p:nvPr>
        </p:nvSpPr>
        <p:spPr>
          <a:xfrm>
            <a:off x="932228" y="1335314"/>
            <a:ext cx="10229257" cy="55440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0153" y="6464208"/>
            <a:ext cx="2032000" cy="139700"/>
          </a:xfrm>
          <a:prstGeom prst="rect">
            <a:avLst/>
          </a:prstGeom>
        </p:spPr>
      </p:pic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sz="half" idx="13" hasCustomPrompt="1"/>
          </p:nvPr>
        </p:nvSpPr>
        <p:spPr>
          <a:xfrm>
            <a:off x="4299542" y="2307771"/>
            <a:ext cx="6745829" cy="554401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小标题</a:t>
            </a:r>
          </a:p>
        </p:txBody>
      </p:sp>
      <p:sp>
        <p:nvSpPr>
          <p:cNvPr id="15" name="内容占位符 2"/>
          <p:cNvSpPr>
            <a:spLocks noGrp="1"/>
          </p:cNvSpPr>
          <p:nvPr>
            <p:ph sz="half" idx="14"/>
          </p:nvPr>
        </p:nvSpPr>
        <p:spPr>
          <a:xfrm>
            <a:off x="4299542" y="2862172"/>
            <a:ext cx="6745829" cy="252172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CA48-D77A-9140-99FC-15470DF5085B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109151" y="755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09663" y="1401825"/>
            <a:ext cx="6045880" cy="453458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zh-CN" altLang="en-US" dirty="0"/>
              <a:t>单击此处输入文本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3441697" y="2274838"/>
            <a:ext cx="4816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itchFamily="34" charset="-122"/>
                <a:cs typeface="Arial" panose="020B0604020202020204" pitchFamily="34" charset="0"/>
              </a:rPr>
              <a:t>THANK</a:t>
            </a:r>
          </a:p>
          <a:p>
            <a:r>
              <a:rPr kumimoji="1" lang="en-GB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itchFamily="34" charset="-122"/>
                <a:cs typeface="Arial" panose="020B0604020202020204" pitchFamily="34" charset="0"/>
              </a:rPr>
              <a:t>YOU</a:t>
            </a:r>
            <a:endParaRPr kumimoji="1"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PingFang SC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0000" y="2318400"/>
            <a:ext cx="5799600" cy="1198800"/>
          </a:xfrm>
        </p:spPr>
        <p:txBody>
          <a:bodyPr anchor="ctr" anchorCtr="0">
            <a:noAutofit/>
          </a:bodyPr>
          <a:lstStyle>
            <a:lvl1pPr algn="l">
              <a:defRPr sz="3600" b="1">
                <a:solidFill>
                  <a:srgbClr val="404040"/>
                </a:solidFill>
                <a:latin typeface="+mj-lt"/>
              </a:defRPr>
            </a:lvl1pPr>
          </a:lstStyle>
          <a:p>
            <a:r>
              <a:rPr kumimoji="1" lang="zh-CN" altLang="en-US" dirty="0"/>
              <a:t>单击编辑标题样式</a:t>
            </a:r>
            <a:br>
              <a:rPr kumimoji="1" lang="en-US" altLang="zh-CN" dirty="0"/>
            </a:br>
            <a:r>
              <a:rPr kumimoji="1" lang="zh-CN" altLang="en-US" dirty="0"/>
              <a:t>两行标题分割更为合适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000" y="3513395"/>
            <a:ext cx="5799600" cy="436964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9800" y="-2757608"/>
            <a:ext cx="1265293" cy="22368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0000" y="3513395"/>
            <a:ext cx="5799600" cy="4369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85900" y="1825625"/>
            <a:ext cx="8943975" cy="3879850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374967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731800" y="2597400"/>
            <a:ext cx="6728400" cy="831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zh-CN" altLang="en-US" dirty="0"/>
              <a:t>单击此处编辑母版标题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31800" y="3398838"/>
            <a:ext cx="6728400" cy="517525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1800" y="3440113"/>
            <a:ext cx="6728400" cy="434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907322" y="2503488"/>
            <a:ext cx="5990493" cy="837590"/>
          </a:xfrm>
        </p:spPr>
        <p:txBody>
          <a:bodyPr anchor="ctr" anchorCtr="0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07322" y="3311649"/>
            <a:ext cx="5990494" cy="4946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2155212" y="2748739"/>
            <a:ext cx="558800" cy="368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07322" y="3355793"/>
            <a:ext cx="5990494" cy="406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7711" y="6340429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28701" y="2247900"/>
            <a:ext cx="6991350" cy="3609975"/>
          </a:xfrm>
        </p:spPr>
        <p:txBody>
          <a:bodyPr anchor="t" anchorCtr="0"/>
          <a:lstStyle>
            <a:lvl1pPr marL="14414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1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2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3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4911" y="1268936"/>
            <a:ext cx="8102600" cy="554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44700" y="2032684"/>
            <a:ext cx="8102600" cy="91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44700" y="2971800"/>
            <a:ext cx="81026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44700" y="3923271"/>
            <a:ext cx="8102600" cy="914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2668544"/>
            <a:ext cx="520700" cy="381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2331307" y="218342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01.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3681798"/>
            <a:ext cx="520700" cy="381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2331307" y="3196678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.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4571484"/>
            <a:ext cx="520700" cy="381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2331307" y="408636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3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.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3267075" y="2032000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8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3267075" y="2983191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9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67075" y="3934383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0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1353" y="1508760"/>
            <a:ext cx="7949293" cy="167635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121353" y="3212101"/>
            <a:ext cx="7949293" cy="11001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7188" y="451641"/>
            <a:ext cx="2743200" cy="684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/>
          <a:srcRect l="5918"/>
          <a:stretch>
            <a:fillRect/>
          </a:stretch>
        </p:blipFill>
        <p:spPr>
          <a:xfrm>
            <a:off x="-9525" y="-19050"/>
            <a:ext cx="12201525" cy="68770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7892" y="-9525"/>
            <a:ext cx="7745435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/>
          <p:cNvPicPr>
            <a:picLocks noChangeAspect="1"/>
          </p:cNvPicPr>
          <p:nvPr userDrawn="1"/>
        </p:nvPicPr>
        <p:blipFill rotWithShape="1">
          <a:blip r:embed="rId4"/>
          <a:srcRect l="13880" r="47917"/>
          <a:stretch>
            <a:fillRect/>
          </a:stretch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01.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草, 田地, 建筑&#10;&#10;描述已自动生成"/>
          <p:cNvPicPr>
            <a:picLocks noChangeAspect="1"/>
          </p:cNvPicPr>
          <p:nvPr userDrawn="1"/>
        </p:nvPicPr>
        <p:blipFill rotWithShape="1">
          <a:blip r:embed="rId2"/>
          <a:srcRect l="7002" t="9222" r="1880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/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>
            <a:fillRect/>
          </a:stretch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.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8F588-DBAA-5947-A52A-E444FC590A45}" type="datetime1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Web前端大作业选题二：</a:t>
            </a:r>
            <a:br>
              <a:rPr lang="zh-CN" altLang="en-US"/>
            </a:br>
            <a:r>
              <a:rPr lang="zh-CN" altLang="en-US"/>
              <a:t>可交互时钟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小组成员：刘怿轩、</a:t>
            </a:r>
            <a:r>
              <a:rPr lang="zh-CN" altLang="en-US">
                <a:sym typeface="+mn-ea"/>
              </a:rPr>
              <a:t>贾云哲、王赫、翁汇坤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秒针平滑移动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zh-CN" altLang="en-US" sz="3000" b="1">
                <a:solidFill>
                  <a:srgbClr val="404040"/>
                </a:solidFill>
                <a:latin typeface="+mj-lt"/>
                <a:ea typeface="+mj-ea"/>
                <a:cs typeface="+mj-cs"/>
                <a:sym typeface="+mn-ea"/>
              </a:rPr>
              <a:t>时钟显示功能</a:t>
            </a:r>
            <a:r>
              <a:rPr lang="zh-CN" altLang="en-US">
                <a:sym typeface="+mn-ea"/>
              </a:rPr>
              <a:t>的基础上，计算秒针角度时额外考虑毫秒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10</a:t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3514090"/>
            <a:ext cx="8474075" cy="3644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参数时间设置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设置全局变量delta_date，表示待显示时间和当前时间的时间差</a:t>
            </a:r>
          </a:p>
          <a:p>
            <a:r>
              <a:rPr lang="zh-CN" altLang="en-US"/>
              <a:t>每</a:t>
            </a:r>
            <a:r>
              <a:rPr lang="en-US" altLang="zh-CN"/>
              <a:t>0.1</a:t>
            </a:r>
            <a:r>
              <a:rPr lang="zh-CN" altLang="en-US"/>
              <a:t>秒调用</a:t>
            </a:r>
            <a:r>
              <a:rPr lang="en-US" altLang="zh-CN"/>
              <a:t>updateClock</a:t>
            </a:r>
            <a:r>
              <a:rPr lang="zh-CN" altLang="en-US"/>
              <a:t>函数时，考虑delta_date进行时、分、秒的计算，即可显示任意时间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11</a:t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80" y="3723640"/>
            <a:ext cx="9599295" cy="10991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鼠标拨动指针功能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调用addEventListener函数为时、分、秒针分别添加鼠标点击和拖动事件监听器</a:t>
            </a:r>
          </a:p>
          <a:p>
            <a:r>
              <a:rPr lang="zh-CN" altLang="en-US"/>
              <a:t>鼠标按下指针后调用clearInterval函数停止时钟刷新</a:t>
            </a:r>
          </a:p>
          <a:p>
            <a:r>
              <a:rPr lang="zh-CN" altLang="en-US"/>
              <a:t>鼠标拖动指针时，根据鼠标和时钟中心的位置计算被拖动指针的所在角度</a:t>
            </a:r>
          </a:p>
          <a:p>
            <a:r>
              <a:rPr lang="zh-CN" altLang="en-US">
                <a:sym typeface="+mn-ea"/>
              </a:rPr>
              <a:t>综合考虑</a:t>
            </a:r>
            <a:r>
              <a:rPr lang="zh-CN" altLang="en-US"/>
              <a:t>当前显示的时间、被拖动指针的角度，设置全局变量</a:t>
            </a:r>
            <a:r>
              <a:rPr lang="zh-CN" altLang="en-US">
                <a:sym typeface="+mn-ea"/>
              </a:rPr>
              <a:t>delta_date的值，并调用</a:t>
            </a:r>
            <a:r>
              <a:rPr lang="en-US" altLang="zh-CN">
                <a:sym typeface="+mn-ea"/>
              </a:rPr>
              <a:t>updateClock</a:t>
            </a:r>
            <a:r>
              <a:rPr lang="zh-CN" altLang="en-US">
                <a:sym typeface="+mn-ea"/>
              </a:rPr>
              <a:t>函数刷新显示</a:t>
            </a:r>
          </a:p>
          <a:p>
            <a:pPr marL="0" indent="0">
              <a:buNone/>
            </a:pPr>
            <a:r>
              <a:rPr lang="zh-CN" altLang="en-US">
                <a:sym typeface="+mn-ea"/>
              </a:rPr>
              <a:t>（拖动秒针，分针和时针也要跟着转；</a:t>
            </a:r>
          </a:p>
          <a:p>
            <a:pPr marL="0" indent="0">
              <a:buNone/>
            </a:pP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</a:t>
            </a:r>
            <a:r>
              <a:rPr lang="zh-CN" altLang="en-US">
                <a:sym typeface="+mn-ea"/>
              </a:rPr>
              <a:t>拖动分针，时针也要跟着转）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12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闹钟、计时器模块的添加、删除功能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13</a:t>
            </a:fld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采用</a:t>
            </a:r>
            <a:r>
              <a:rPr lang="en-US" altLang="zh-CN">
                <a:sym typeface="+mn-ea"/>
              </a:rPr>
              <a:t>grid</a:t>
            </a:r>
            <a:r>
              <a:rPr lang="zh-CN" altLang="en-US">
                <a:sym typeface="+mn-ea"/>
              </a:rPr>
              <a:t>布局</a:t>
            </a:r>
            <a:endParaRPr lang="zh-CN" altLang="en-US"/>
          </a:p>
          <a:p>
            <a:r>
              <a:rPr lang="zh-CN" altLang="en-US"/>
              <a:t>调用</a:t>
            </a:r>
            <a:r>
              <a:rPr lang="en-US" altLang="zh-CN"/>
              <a:t>cloneNode</a:t>
            </a:r>
            <a:r>
              <a:rPr lang="zh-CN" altLang="en-US"/>
              <a:t>函数将闹钟和计时器的模板备份，以保留其中的子孙元素和</a:t>
            </a:r>
            <a:r>
              <a:rPr lang="en-US" altLang="zh-CN"/>
              <a:t>CSS</a:t>
            </a:r>
            <a:r>
              <a:rPr lang="zh-CN" altLang="en-US"/>
              <a:t>样式</a:t>
            </a:r>
          </a:p>
          <a:p>
            <a:r>
              <a:rPr lang="zh-CN" altLang="en-US"/>
              <a:t>点击添加按钮时，克隆已备份的模板得到新的闹钟或计时器对象，根据</a:t>
            </a:r>
            <a:r>
              <a:rPr lang="en-US" altLang="zh-CN"/>
              <a:t>grid</a:t>
            </a:r>
            <a:r>
              <a:rPr lang="zh-CN" altLang="en-US"/>
              <a:t>布局计算其位置并显示</a:t>
            </a:r>
          </a:p>
          <a:p>
            <a:r>
              <a:rPr lang="zh-CN" altLang="en-US"/>
              <a:t>点击删除按钮时，从父元素中将对应闹钟或计时器删除，然后陆续调整后续闹钟或计时器的布局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5019675"/>
            <a:ext cx="9859010" cy="686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计时器放大显示功能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CSS</a:t>
            </a:r>
            <a:r>
              <a:rPr lang="zh-CN" altLang="en-US"/>
              <a:t>中预先设置</a:t>
            </a:r>
            <a:r>
              <a:rPr lang="en-US" altLang="zh-CN"/>
              <a:t>.enlarged</a:t>
            </a:r>
            <a:r>
              <a:rPr lang="zh-CN" altLang="en-US"/>
              <a:t>类样式和动画</a:t>
            </a:r>
          </a:p>
          <a:p>
            <a:r>
              <a:rPr lang="zh-CN" altLang="en-US">
                <a:sym typeface="+mn-ea"/>
              </a:rPr>
              <a:t>通过设置backgroundImage属性为conic-gradient并调整颜色和度数参数实现渐变效果</a:t>
            </a:r>
            <a:endParaRPr lang="zh-CN" altLang="en-US"/>
          </a:p>
          <a:p>
            <a:r>
              <a:rPr lang="zh-CN" altLang="en-US"/>
              <a:t>当点击放大按钮后，在计时器元素的classList中添加</a:t>
            </a:r>
            <a:r>
              <a:rPr lang="en-US" altLang="zh-CN"/>
              <a:t>.enlarged</a:t>
            </a:r>
            <a:r>
              <a:rPr lang="zh-CN" altLang="en-US"/>
              <a:t>类以显示放大界面</a:t>
            </a:r>
          </a:p>
          <a:p>
            <a:r>
              <a:rPr lang="zh-CN" altLang="en-US">
                <a:sym typeface="+mn-ea"/>
              </a:rPr>
              <a:t>根据计时器的总计时和当前剩余时间，改变conic-gradient的角度参数以实现放大界面的倒计时动画</a:t>
            </a:r>
          </a:p>
          <a:p>
            <a:r>
              <a:rPr lang="zh-CN" altLang="en-US"/>
              <a:t>调用</a:t>
            </a:r>
            <a:r>
              <a:rPr lang="en-US" altLang="zh-CN"/>
              <a:t>setInterval</a:t>
            </a:r>
            <a:r>
              <a:rPr lang="zh-CN" altLang="en-US"/>
              <a:t>函数每</a:t>
            </a:r>
            <a:r>
              <a:rPr lang="en-US" altLang="zh-CN"/>
              <a:t>10</a:t>
            </a:r>
            <a:r>
              <a:rPr lang="zh-CN" altLang="en-US"/>
              <a:t>毫秒刷新一次界面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14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41697" y="2274838"/>
            <a:ext cx="4816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7200" b="1" dirty="0">
                <a:solidFill>
                  <a:schemeClr val="bg1"/>
                </a:solidFill>
                <a:latin typeface="Arial" panose="020B0604020202020204" pitchFamily="34" charset="0"/>
                <a:ea typeface="PingFang SC Light" pitchFamily="34" charset="-122"/>
                <a:cs typeface="Arial" panose="020B0604020202020204" pitchFamily="34" charset="0"/>
              </a:rPr>
              <a:t>THANK</a:t>
            </a:r>
          </a:p>
          <a:p>
            <a:r>
              <a:rPr kumimoji="1" lang="en-GB" altLang="zh-CN" sz="7200" b="1" dirty="0">
                <a:solidFill>
                  <a:schemeClr val="bg1"/>
                </a:solidFill>
                <a:latin typeface="Arial" panose="020B0604020202020204" pitchFamily="34" charset="0"/>
                <a:ea typeface="PingFang SC Light" pitchFamily="34" charset="-122"/>
                <a:cs typeface="Arial" panose="020B0604020202020204" pitchFamily="34" charset="0"/>
              </a:rPr>
              <a:t>YOU</a:t>
            </a:r>
            <a:endParaRPr kumimoji="1" lang="zh-CN" altLang="en-US" sz="7200" b="1" dirty="0">
              <a:solidFill>
                <a:schemeClr val="bg1"/>
              </a:solidFill>
              <a:latin typeface="Arial" panose="020B0604020202020204" pitchFamily="34" charset="0"/>
              <a:ea typeface="PingFang SC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37778" y="2571100"/>
            <a:ext cx="4564475" cy="5530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37778" y="3456818"/>
            <a:ext cx="4529771" cy="5530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现场演示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37778" y="4342536"/>
            <a:ext cx="4529771" cy="5530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技术讲解</a:t>
            </a:r>
            <a:endParaRPr kumimoji="1"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06" y="2542068"/>
            <a:ext cx="553998" cy="55399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06" y="4367451"/>
            <a:ext cx="553998" cy="553998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06" y="3423209"/>
            <a:ext cx="553998" cy="553998"/>
          </a:xfrm>
          <a:prstGeom prst="rect">
            <a:avLst/>
          </a:prstGeom>
        </p:spPr>
      </p:pic>
      <p:sp>
        <p:nvSpPr>
          <p:cNvPr id="1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小组分工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小组分工如下：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刘怿轩：页面元素</a:t>
            </a:r>
            <a:r>
              <a:rPr lang="en-US" altLang="zh-CN"/>
              <a:t>CSS</a:t>
            </a:r>
            <a:r>
              <a:rPr lang="zh-CN" altLang="en-US"/>
              <a:t>交互式设计</a:t>
            </a:r>
          </a:p>
          <a:p>
            <a:r>
              <a:rPr lang="zh-CN" altLang="en-US"/>
              <a:t>贾云哲：框架搭建和各模块基础性功能</a:t>
            </a:r>
          </a:p>
          <a:p>
            <a:r>
              <a:rPr lang="zh-CN" altLang="en-US"/>
              <a:t>王赫：页面布局和样式的</a:t>
            </a:r>
            <a:r>
              <a:rPr lang="en-US" altLang="zh-CN"/>
              <a:t>CSS</a:t>
            </a:r>
            <a:r>
              <a:rPr lang="zh-CN" altLang="en-US"/>
              <a:t>设计</a:t>
            </a:r>
          </a:p>
          <a:p>
            <a:r>
              <a:rPr lang="zh-CN" altLang="en-US"/>
              <a:t>翁汇坤：各模块额外功能完善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现场演示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技术讲解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62DC770-FF79-6F43-8302-D9B49950C09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SVG</a:t>
            </a:r>
            <a:r>
              <a:rPr lang="zh-CN" altLang="en-US"/>
              <a:t>时钟绘制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circle</a:t>
            </a:r>
            <a:r>
              <a:rPr lang="zh-CN" altLang="en-US"/>
              <a:t>标签绘制时钟的表盘，将</a:t>
            </a:r>
            <a:r>
              <a:rPr lang="en-US" altLang="zh-CN"/>
              <a:t>cx</a:t>
            </a:r>
            <a:r>
              <a:rPr lang="zh-CN" altLang="en-US"/>
              <a:t>和</a:t>
            </a:r>
            <a:r>
              <a:rPr lang="en-US" altLang="zh-CN"/>
              <a:t>cy</a:t>
            </a:r>
            <a:r>
              <a:rPr lang="zh-CN" altLang="en-US"/>
              <a:t>设置为</a:t>
            </a:r>
            <a:r>
              <a:rPr lang="en-US" altLang="zh-CN"/>
              <a:t>200</a:t>
            </a:r>
            <a:r>
              <a:rPr lang="zh-CN" altLang="en-US"/>
              <a:t>、</a:t>
            </a:r>
            <a:r>
              <a:rPr lang="en-US" altLang="zh-CN"/>
              <a:t>200</a:t>
            </a:r>
            <a:r>
              <a:rPr lang="zh-CN" altLang="en-US"/>
              <a:t>以确定中心位置，便于后续指针的转动</a:t>
            </a:r>
          </a:p>
          <a:p>
            <a:r>
              <a:rPr lang="zh-CN" altLang="en-US"/>
              <a:t>使用</a:t>
            </a:r>
            <a:r>
              <a:rPr lang="en-US" altLang="zh-CN"/>
              <a:t>line</a:t>
            </a:r>
            <a:r>
              <a:rPr lang="zh-CN" altLang="en-US"/>
              <a:t>标签分别绘制时、分、秒针</a:t>
            </a:r>
          </a:p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line</a:t>
            </a:r>
            <a:r>
              <a:rPr lang="zh-CN" altLang="en-US">
                <a:sym typeface="+mn-ea"/>
              </a:rPr>
              <a:t>标签绘制表盘刻度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g</a:t>
            </a:r>
            <a:r>
              <a:rPr lang="zh-CN" altLang="en-US"/>
              <a:t>标签将表盘上的数字和刻度分别组织在一起，并设置</a:t>
            </a:r>
            <a:r>
              <a:rPr lang="en-US" altLang="zh-CN"/>
              <a:t>g</a:t>
            </a:r>
            <a:r>
              <a:rPr lang="zh-CN" altLang="en-US"/>
              <a:t>标签的transform属性以统一将数字和刻度的参考点移动到</a:t>
            </a:r>
            <a:r>
              <a:rPr lang="en-US" altLang="zh-CN"/>
              <a:t>200</a:t>
            </a:r>
            <a:r>
              <a:rPr lang="zh-CN" altLang="en-US"/>
              <a:t>、</a:t>
            </a:r>
            <a:r>
              <a:rPr lang="en-US" altLang="zh-CN"/>
              <a:t>200</a:t>
            </a:r>
            <a:r>
              <a:rPr lang="zh-CN" altLang="en-US"/>
              <a:t>的表盘中心处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7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时钟显示功能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根据Date对象的</a:t>
            </a:r>
            <a:r>
              <a:rPr lang="en-US" altLang="zh-CN"/>
              <a:t>getTime</a:t>
            </a:r>
            <a:r>
              <a:rPr lang="zh-CN" altLang="en-US"/>
              <a:t>方法获取当前时间</a:t>
            </a:r>
          </a:p>
          <a:p>
            <a:r>
              <a:rPr lang="zh-CN" altLang="en-US"/>
              <a:t>根据当前时间计算时、分、秒针的角度，改变指针</a:t>
            </a:r>
            <a:r>
              <a:rPr lang="en-US" altLang="zh-CN"/>
              <a:t>html</a:t>
            </a:r>
            <a:r>
              <a:rPr lang="zh-CN" altLang="en-US"/>
              <a:t>元素的transfor</a:t>
            </a:r>
            <a:r>
              <a:rPr lang="en-US" altLang="zh-CN"/>
              <a:t>m</a:t>
            </a:r>
            <a:r>
              <a:rPr lang="zh-CN" altLang="en-US"/>
              <a:t>属性，使指针指向正确位置</a:t>
            </a:r>
          </a:p>
          <a:p>
            <a:r>
              <a:rPr lang="zh-CN" altLang="en-US"/>
              <a:t>根据当前时间计算时、分、秒，改变元素的textContent属性显示时间文本</a:t>
            </a:r>
          </a:p>
          <a:p>
            <a:r>
              <a:rPr lang="zh-CN" altLang="en-US">
                <a:sym typeface="+mn-ea"/>
              </a:rPr>
              <a:t>使用setInterval函数每</a:t>
            </a:r>
            <a:r>
              <a:rPr lang="en-US" altLang="zh-CN">
                <a:sym typeface="+mn-ea"/>
              </a:rPr>
              <a:t>0.1</a:t>
            </a:r>
            <a:r>
              <a:rPr lang="zh-CN" altLang="en-US">
                <a:sym typeface="+mn-ea"/>
              </a:rPr>
              <a:t>秒更新一次时钟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8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代码及注释如下：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1173480"/>
            <a:ext cx="7391400" cy="518287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dirty="0" smtClean="0"/>
              <a:t>9</a:t>
            </a:fld>
            <a:endParaRPr kumimoji="1"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E4MjI4MzAzMDc5OTY4ZmVlYTQ1MzVkM2M4ZDg4NmQifQ==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C509D"/>
      </a:accent1>
      <a:accent2>
        <a:srgbClr val="CE92BF"/>
      </a:accent2>
      <a:accent3>
        <a:srgbClr val="E5CBE1"/>
      </a:accent3>
      <a:accent4>
        <a:srgbClr val="B0A7D1"/>
      </a:accent4>
      <a:accent5>
        <a:srgbClr val="9B72B0"/>
      </a:accent5>
      <a:accent6>
        <a:srgbClr val="6456A3"/>
      </a:accent6>
      <a:hlink>
        <a:srgbClr val="B28600"/>
      </a:hlink>
      <a:folHlink>
        <a:srgbClr val="48A1FA"/>
      </a:folHlink>
    </a:clrScheme>
    <a:fontScheme name="苹方01">
      <a:majorFont>
        <a:latin typeface="微软雅黑"/>
        <a:ea typeface="微软雅黑"/>
        <a:cs typeface=""/>
      </a:majorFont>
      <a:minorFont>
        <a:latin typeface="Arial Regular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Microsoft Office PowerPoint</Application>
  <PresentationFormat>宽屏</PresentationFormat>
  <Paragraphs>62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 Regular</vt:lpstr>
      <vt:lpstr>PingFang SC Semibold</vt:lpstr>
      <vt:lpstr>等线</vt:lpstr>
      <vt:lpstr>微软雅黑</vt:lpstr>
      <vt:lpstr>微软雅黑 Light</vt:lpstr>
      <vt:lpstr>Arial</vt:lpstr>
      <vt:lpstr>Arial Black</vt:lpstr>
      <vt:lpstr>Office 主题​​</vt:lpstr>
      <vt:lpstr>Web前端大作业选题二： 可交互时钟</vt:lpstr>
      <vt:lpstr>PowerPoint 演示文稿</vt:lpstr>
      <vt:lpstr>1.小组分工</vt:lpstr>
      <vt:lpstr>小组分工如下：</vt:lpstr>
      <vt:lpstr>2.现场演示</vt:lpstr>
      <vt:lpstr>3.技术讲解</vt:lpstr>
      <vt:lpstr>SVG时钟绘制</vt:lpstr>
      <vt:lpstr>时钟显示功能</vt:lpstr>
      <vt:lpstr>代码及注释如下：</vt:lpstr>
      <vt:lpstr>秒针平滑移动</vt:lpstr>
      <vt:lpstr>参数时间设置</vt:lpstr>
      <vt:lpstr>鼠标拨动指针功能</vt:lpstr>
      <vt:lpstr>闹钟、计时器模块的添加、删除功能</vt:lpstr>
      <vt:lpstr>计时器放大显示功能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CAT H</dc:creator>
  <cp:lastModifiedBy>怿轩 刘</cp:lastModifiedBy>
  <cp:revision>85</cp:revision>
  <dcterms:created xsi:type="dcterms:W3CDTF">1900-01-01T00:00:00Z</dcterms:created>
  <dcterms:modified xsi:type="dcterms:W3CDTF">2024-07-27T16:25:45Z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2052-12.1.0.17813</vt:lpwstr>
  </property>
  <property fmtid="{D5CDD505-2E9C-101B-9397-08002B2CF9AE}" pid="3" name="ICV">
    <vt:lpwstr>1D9E58E4447245B8A2DB6F93A5343FF7_12</vt:lpwstr>
  </property>
</Properties>
</file>